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87" r:id="rId13"/>
    <p:sldId id="288" r:id="rId14"/>
    <p:sldId id="290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77" r:id="rId23"/>
    <p:sldId id="275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91" r:id="rId33"/>
    <p:sldId id="294" r:id="rId34"/>
    <p:sldId id="293" r:id="rId35"/>
    <p:sldId id="292" r:id="rId3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F594B-1B9D-4EAF-8ACD-7964FEA19994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FD167-F90A-4878-9CC4-3EBB7FF7A206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3921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225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2063F-8D41-42DD-B70F-93132A5DCCFB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225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it-I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  <p:pic>
        <p:nvPicPr>
          <p:cNvPr id="7" name="Immagin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708193"/>
            <a:ext cx="1473548" cy="110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592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9445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  <p:pic>
        <p:nvPicPr>
          <p:cNvPr id="7" name="Immagin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708193"/>
            <a:ext cx="1473548" cy="110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2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6093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7958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570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1666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6189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7348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648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it-IT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it-I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02B17-AB27-40E1-B682-9C95B7F3E0BE}" type="datetimeFigureOut">
              <a:rPr lang="it-IT" smtClean="0"/>
              <a:t>04/09/2015</a:t>
            </a:fld>
            <a:endParaRPr lang="it-I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D7C18-9155-4E68-8A7A-78C9D6D45D14}" type="slidenum">
              <a:rPr lang="it-IT" smtClean="0"/>
              <a:t>‹Nº›</a:t>
            </a:fld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9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708193"/>
            <a:ext cx="1473548" cy="110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039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9698"/>
            <a:ext cx="9289032" cy="685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452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79056" cy="684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687418"/>
            <a:ext cx="1296286" cy="972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999177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421" y="-27384"/>
            <a:ext cx="9459942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1131"/>
            <a:ext cx="9144000" cy="140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60022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6624736" cy="6188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1565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13" y="0"/>
            <a:ext cx="914911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709535"/>
            <a:ext cx="1296286" cy="972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32185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027616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743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949280"/>
            <a:ext cx="1115594" cy="836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52511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759858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62254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759858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890455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3690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556932"/>
            <a:ext cx="5040560" cy="125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90" y="694776"/>
            <a:ext cx="7802595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Flecha derecha"/>
          <p:cNvSpPr/>
          <p:nvPr/>
        </p:nvSpPr>
        <p:spPr>
          <a:xfrm>
            <a:off x="2267744" y="479016"/>
            <a:ext cx="1440160" cy="501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sz="1200" b="1" dirty="0" smtClean="0"/>
              <a:t>CAUSA/EFECTO</a:t>
            </a:r>
            <a:endParaRPr lang="it-IT" sz="1200" b="1" dirty="0"/>
          </a:p>
        </p:txBody>
      </p:sp>
      <p:sp>
        <p:nvSpPr>
          <p:cNvPr id="7" name="6 Flecha derecha"/>
          <p:cNvSpPr/>
          <p:nvPr/>
        </p:nvSpPr>
        <p:spPr>
          <a:xfrm>
            <a:off x="5148064" y="479016"/>
            <a:ext cx="1440160" cy="5017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sz="1200" b="1" dirty="0" smtClean="0"/>
              <a:t>CAUSA/EFECTO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5310457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83568" y="548680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3600" b="1" dirty="0" smtClean="0">
                <a:solidFill>
                  <a:schemeClr val="bg1"/>
                </a:solidFill>
              </a:rPr>
              <a:t>BUSINESS INTELLIGENCE Y SU RELACION CON LA ESTRATEGIA EMPRESARIAL</a:t>
            </a:r>
            <a:endParaRPr lang="it-IT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93352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570" y="6117066"/>
            <a:ext cx="864096" cy="648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Flecha arriba"/>
          <p:cNvSpPr/>
          <p:nvPr/>
        </p:nvSpPr>
        <p:spPr>
          <a:xfrm>
            <a:off x="2267744" y="3717954"/>
            <a:ext cx="576064" cy="1367230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5 Flecha arriba"/>
          <p:cNvSpPr/>
          <p:nvPr/>
        </p:nvSpPr>
        <p:spPr>
          <a:xfrm>
            <a:off x="2346034" y="1628800"/>
            <a:ext cx="484632" cy="1050416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2 CuadroTexto"/>
          <p:cNvSpPr txBox="1"/>
          <p:nvPr/>
        </p:nvSpPr>
        <p:spPr>
          <a:xfrm rot="16200000">
            <a:off x="2044192" y="4372633"/>
            <a:ext cx="981359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419" sz="1000" dirty="0" smtClean="0"/>
              <a:t>CAUSA-EFECTO</a:t>
            </a:r>
            <a:endParaRPr lang="it-IT" sz="1000" dirty="0"/>
          </a:p>
        </p:txBody>
      </p:sp>
      <p:sp>
        <p:nvSpPr>
          <p:cNvPr id="7" name="6 CuadroTexto"/>
          <p:cNvSpPr txBox="1"/>
          <p:nvPr/>
        </p:nvSpPr>
        <p:spPr>
          <a:xfrm rot="16200000">
            <a:off x="2086002" y="2068378"/>
            <a:ext cx="981359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419" sz="1000" dirty="0" smtClean="0"/>
              <a:t>CAUSA-EFECTO</a:t>
            </a:r>
            <a:endParaRPr lang="it-IT" sz="1000" dirty="0"/>
          </a:p>
        </p:txBody>
      </p:sp>
    </p:spTree>
    <p:extLst>
      <p:ext uri="{BB962C8B-B14F-4D97-AF65-F5344CB8AC3E}">
        <p14:creationId xmlns:p14="http://schemas.microsoft.com/office/powerpoint/2010/main" val="16665181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Rectángulo redondeado"/>
          <p:cNvSpPr/>
          <p:nvPr/>
        </p:nvSpPr>
        <p:spPr>
          <a:xfrm>
            <a:off x="539552" y="908720"/>
            <a:ext cx="1728192" cy="453650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09096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Rectángulo redondeado"/>
          <p:cNvSpPr/>
          <p:nvPr/>
        </p:nvSpPr>
        <p:spPr>
          <a:xfrm>
            <a:off x="2267744" y="908720"/>
            <a:ext cx="1872208" cy="453650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85421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" y="0"/>
            <a:ext cx="91357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5733257"/>
            <a:ext cx="1375831" cy="1031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Rectángulo redondeado"/>
          <p:cNvSpPr/>
          <p:nvPr/>
        </p:nvSpPr>
        <p:spPr>
          <a:xfrm>
            <a:off x="3131840" y="4869160"/>
            <a:ext cx="3384376" cy="18002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5 Rectángulo redondeado"/>
          <p:cNvSpPr/>
          <p:nvPr/>
        </p:nvSpPr>
        <p:spPr>
          <a:xfrm>
            <a:off x="2987824" y="1484784"/>
            <a:ext cx="3456384" cy="93610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1479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4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589240"/>
            <a:ext cx="1375831" cy="1031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CuadroTexto"/>
          <p:cNvSpPr txBox="1"/>
          <p:nvPr/>
        </p:nvSpPr>
        <p:spPr>
          <a:xfrm>
            <a:off x="755576" y="2708920"/>
            <a:ext cx="6249403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419" dirty="0" smtClean="0"/>
              <a:t>DECISIONES ESCALABLES, REPETIBLES, CONTROLADAS Y EXACTAS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44773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3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36712"/>
            <a:ext cx="1375831" cy="1031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2378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2656"/>
            <a:ext cx="6192688" cy="6077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09096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Rectángulo redondeado"/>
          <p:cNvSpPr/>
          <p:nvPr/>
        </p:nvSpPr>
        <p:spPr>
          <a:xfrm>
            <a:off x="4067944" y="908720"/>
            <a:ext cx="4248472" cy="115212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67268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Rectángulo redondeado"/>
          <p:cNvSpPr/>
          <p:nvPr/>
        </p:nvSpPr>
        <p:spPr>
          <a:xfrm>
            <a:off x="4067944" y="1916832"/>
            <a:ext cx="4248472" cy="115212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2 Flecha izquierda"/>
          <p:cNvSpPr/>
          <p:nvPr/>
        </p:nvSpPr>
        <p:spPr>
          <a:xfrm rot="2378012">
            <a:off x="3718769" y="1686853"/>
            <a:ext cx="393347" cy="401586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5 Flecha izquierda"/>
          <p:cNvSpPr/>
          <p:nvPr/>
        </p:nvSpPr>
        <p:spPr>
          <a:xfrm rot="18144793" flipV="1">
            <a:off x="3455783" y="3392307"/>
            <a:ext cx="1177342" cy="437963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6 Flecha izquierda"/>
          <p:cNvSpPr/>
          <p:nvPr/>
        </p:nvSpPr>
        <p:spPr>
          <a:xfrm rot="20142762" flipV="1">
            <a:off x="3525241" y="2570470"/>
            <a:ext cx="535966" cy="437963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47769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3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3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15" y="836712"/>
            <a:ext cx="9124057" cy="5805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Abrir llave"/>
          <p:cNvSpPr/>
          <p:nvPr/>
        </p:nvSpPr>
        <p:spPr>
          <a:xfrm rot="5400000" flipV="1">
            <a:off x="2231740" y="-1431541"/>
            <a:ext cx="576066" cy="4824536"/>
          </a:xfrm>
          <a:prstGeom prst="leftBrac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5 Abrir llave"/>
          <p:cNvSpPr/>
          <p:nvPr/>
        </p:nvSpPr>
        <p:spPr>
          <a:xfrm rot="5400000" flipV="1">
            <a:off x="5760132" y="8620"/>
            <a:ext cx="576064" cy="1944216"/>
          </a:xfrm>
          <a:prstGeom prst="leftBrac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6 Abrir llave"/>
          <p:cNvSpPr/>
          <p:nvPr/>
        </p:nvSpPr>
        <p:spPr>
          <a:xfrm rot="5400000" flipV="1">
            <a:off x="7776356" y="8620"/>
            <a:ext cx="576064" cy="1944216"/>
          </a:xfrm>
          <a:prstGeom prst="leftBrac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2 CuadroTexto"/>
          <p:cNvSpPr txBox="1"/>
          <p:nvPr/>
        </p:nvSpPr>
        <p:spPr>
          <a:xfrm>
            <a:off x="1777882" y="188640"/>
            <a:ext cx="135575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419" sz="1600" dirty="0" smtClean="0"/>
              <a:t>INTEGRACION</a:t>
            </a:r>
            <a:endParaRPr lang="it-IT" sz="16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491577" y="188640"/>
            <a:ext cx="933269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419" sz="1600" dirty="0" smtClean="0"/>
              <a:t>ANALISIS</a:t>
            </a:r>
            <a:endParaRPr lang="it-IT" sz="16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7384222" y="35913"/>
            <a:ext cx="1431739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s-419" sz="1600" dirty="0" smtClean="0"/>
              <a:t>ENTREGA DE </a:t>
            </a:r>
          </a:p>
          <a:p>
            <a:pPr algn="ctr"/>
            <a:r>
              <a:rPr lang="es-419" sz="1600" dirty="0" smtClean="0"/>
              <a:t>INFORMACION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428307277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3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372111"/>
            <a:ext cx="1473548" cy="110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9827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Rectángulo redondeado"/>
          <p:cNvSpPr/>
          <p:nvPr/>
        </p:nvSpPr>
        <p:spPr>
          <a:xfrm>
            <a:off x="4067944" y="2924944"/>
            <a:ext cx="4248472" cy="115212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2 Flecha izquierda"/>
          <p:cNvSpPr/>
          <p:nvPr/>
        </p:nvSpPr>
        <p:spPr>
          <a:xfrm rot="3393106">
            <a:off x="3279367" y="2323616"/>
            <a:ext cx="1004886" cy="376343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60424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3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Rectángulo redondeado"/>
          <p:cNvSpPr/>
          <p:nvPr/>
        </p:nvSpPr>
        <p:spPr>
          <a:xfrm>
            <a:off x="4067944" y="4077072"/>
            <a:ext cx="4248472" cy="136815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190926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Rectángulo redondeado"/>
          <p:cNvSpPr/>
          <p:nvPr/>
        </p:nvSpPr>
        <p:spPr>
          <a:xfrm>
            <a:off x="131613" y="980728"/>
            <a:ext cx="479947" cy="439248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43999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Rectángulo redondeado"/>
          <p:cNvSpPr/>
          <p:nvPr/>
        </p:nvSpPr>
        <p:spPr>
          <a:xfrm>
            <a:off x="8244408" y="980728"/>
            <a:ext cx="479947" cy="439248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317137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3" y="5589240"/>
            <a:ext cx="1368152" cy="102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74316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9698"/>
            <a:ext cx="9289032" cy="685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990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421" y="12040"/>
            <a:ext cx="9459942" cy="4929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652852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23 Grupo"/>
          <p:cNvGrpSpPr/>
          <p:nvPr/>
        </p:nvGrpSpPr>
        <p:grpSpPr>
          <a:xfrm>
            <a:off x="755576" y="116632"/>
            <a:ext cx="7776864" cy="6552728"/>
            <a:chOff x="971600" y="188640"/>
            <a:chExt cx="7776864" cy="6552728"/>
          </a:xfrm>
        </p:grpSpPr>
        <p:sp>
          <p:nvSpPr>
            <p:cNvPr id="15" name="14 Rectángulo"/>
            <p:cNvSpPr/>
            <p:nvPr/>
          </p:nvSpPr>
          <p:spPr>
            <a:xfrm>
              <a:off x="971600" y="188640"/>
              <a:ext cx="7776864" cy="6552728"/>
            </a:xfrm>
            <a:prstGeom prst="rect">
              <a:avLst/>
            </a:prstGeom>
            <a:pattFill prst="dkUpDiag">
              <a:fgClr>
                <a:schemeClr val="accent3">
                  <a:lumMod val="60000"/>
                  <a:lumOff val="4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b="1" dirty="0">
                <a:solidFill>
                  <a:schemeClr val="tx1"/>
                </a:solidFill>
              </a:endParaRPr>
            </a:p>
          </p:txBody>
        </p:sp>
        <p:sp>
          <p:nvSpPr>
            <p:cNvPr id="2" name="1 Elipse"/>
            <p:cNvSpPr/>
            <p:nvPr/>
          </p:nvSpPr>
          <p:spPr>
            <a:xfrm>
              <a:off x="3131840" y="1871255"/>
              <a:ext cx="3384376" cy="1058416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sz="1400" b="1" dirty="0" smtClean="0"/>
                <a:t>Mejora continua de la Calidad</a:t>
              </a:r>
            </a:p>
            <a:p>
              <a:pPr algn="ctr"/>
              <a:r>
                <a:rPr lang="es-419" sz="1400" b="1" dirty="0" smtClean="0"/>
                <a:t>Objetivo</a:t>
              </a:r>
            </a:p>
            <a:p>
              <a:pPr algn="ctr"/>
              <a:r>
                <a:rPr lang="es-419" sz="1400" b="1" dirty="0" smtClean="0"/>
                <a:t>(Cualitativo)</a:t>
              </a:r>
              <a:endParaRPr lang="it-IT" sz="1400" b="1" dirty="0"/>
            </a:p>
          </p:txBody>
        </p:sp>
        <p:sp>
          <p:nvSpPr>
            <p:cNvPr id="4" name="3 Elipse"/>
            <p:cNvSpPr/>
            <p:nvPr/>
          </p:nvSpPr>
          <p:spPr>
            <a:xfrm>
              <a:off x="1475656" y="3333119"/>
              <a:ext cx="3384376" cy="1058416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sz="1400" b="1" dirty="0" smtClean="0"/>
                <a:t>Implantacion de ISO 9001 (20%)</a:t>
              </a:r>
            </a:p>
            <a:p>
              <a:pPr algn="ctr"/>
              <a:r>
                <a:rPr lang="es-419" sz="1400" b="1" dirty="0" smtClean="0"/>
                <a:t>Meta</a:t>
              </a:r>
            </a:p>
            <a:p>
              <a:pPr algn="ctr"/>
              <a:r>
                <a:rPr lang="es-419" sz="1400" b="1" dirty="0" smtClean="0"/>
                <a:t>(Cuantitativo)</a:t>
              </a:r>
              <a:endParaRPr lang="it-IT" sz="1400" b="1" dirty="0"/>
            </a:p>
          </p:txBody>
        </p:sp>
        <p:sp>
          <p:nvSpPr>
            <p:cNvPr id="5" name="4 Elipse"/>
            <p:cNvSpPr/>
            <p:nvPr/>
          </p:nvSpPr>
          <p:spPr>
            <a:xfrm>
              <a:off x="4932040" y="3356992"/>
              <a:ext cx="3384376" cy="1058416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sz="1400" b="1" dirty="0" smtClean="0"/>
                <a:t>Meta 2</a:t>
              </a:r>
            </a:p>
            <a:p>
              <a:pPr algn="ctr"/>
              <a:r>
                <a:rPr lang="es-419" sz="1400" b="1" dirty="0" smtClean="0"/>
                <a:t>(Cuantitativo)</a:t>
              </a:r>
              <a:endParaRPr lang="it-IT" sz="1400" b="1" dirty="0"/>
            </a:p>
          </p:txBody>
        </p:sp>
        <p:sp>
          <p:nvSpPr>
            <p:cNvPr id="3" name="2 Esquina doblada"/>
            <p:cNvSpPr/>
            <p:nvPr/>
          </p:nvSpPr>
          <p:spPr>
            <a:xfrm>
              <a:off x="2591780" y="5111615"/>
              <a:ext cx="720080" cy="864096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" name="6 Esquina doblada"/>
            <p:cNvSpPr/>
            <p:nvPr/>
          </p:nvSpPr>
          <p:spPr>
            <a:xfrm>
              <a:off x="2744180" y="5264015"/>
              <a:ext cx="720080" cy="864096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7 Esquina doblada"/>
            <p:cNvSpPr/>
            <p:nvPr/>
          </p:nvSpPr>
          <p:spPr>
            <a:xfrm>
              <a:off x="2896580" y="5416415"/>
              <a:ext cx="720080" cy="864096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8 Esquina doblada"/>
            <p:cNvSpPr/>
            <p:nvPr/>
          </p:nvSpPr>
          <p:spPr>
            <a:xfrm>
              <a:off x="3048980" y="5568815"/>
              <a:ext cx="720080" cy="864096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9 Esquina doblada"/>
            <p:cNvSpPr/>
            <p:nvPr/>
          </p:nvSpPr>
          <p:spPr>
            <a:xfrm>
              <a:off x="6203032" y="5132040"/>
              <a:ext cx="720080" cy="864096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10 Esquina doblada"/>
            <p:cNvSpPr/>
            <p:nvPr/>
          </p:nvSpPr>
          <p:spPr>
            <a:xfrm>
              <a:off x="6355432" y="5284440"/>
              <a:ext cx="720080" cy="864096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11 Esquina doblada"/>
            <p:cNvSpPr/>
            <p:nvPr/>
          </p:nvSpPr>
          <p:spPr>
            <a:xfrm>
              <a:off x="6507832" y="5436840"/>
              <a:ext cx="720080" cy="864096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12 Esquina doblada"/>
            <p:cNvSpPr/>
            <p:nvPr/>
          </p:nvSpPr>
          <p:spPr>
            <a:xfrm>
              <a:off x="6660232" y="5589240"/>
              <a:ext cx="720080" cy="864096"/>
            </a:xfrm>
            <a:prstGeom prst="folded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5 Rectángulo redondeado"/>
            <p:cNvSpPr/>
            <p:nvPr/>
          </p:nvSpPr>
          <p:spPr>
            <a:xfrm>
              <a:off x="3491880" y="404664"/>
              <a:ext cx="2772308" cy="770384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419" dirty="0" smtClean="0"/>
                <a:t>Misión y Visión</a:t>
              </a:r>
              <a:endParaRPr lang="it-IT" dirty="0"/>
            </a:p>
          </p:txBody>
        </p:sp>
        <p:sp>
          <p:nvSpPr>
            <p:cNvPr id="14" name="13 Flecha derecha"/>
            <p:cNvSpPr/>
            <p:nvPr/>
          </p:nvSpPr>
          <p:spPr>
            <a:xfrm rot="16200000">
              <a:off x="4680013" y="971337"/>
              <a:ext cx="432048" cy="12241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15 Flecha derecha"/>
            <p:cNvSpPr/>
            <p:nvPr/>
          </p:nvSpPr>
          <p:spPr>
            <a:xfrm rot="16200000">
              <a:off x="2940967" y="4113075"/>
              <a:ext cx="432048" cy="12241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16 Flecha derecha"/>
            <p:cNvSpPr/>
            <p:nvPr/>
          </p:nvSpPr>
          <p:spPr>
            <a:xfrm rot="16200000">
              <a:off x="6399819" y="4058401"/>
              <a:ext cx="432048" cy="12241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17 Flecha derecha"/>
            <p:cNvSpPr/>
            <p:nvPr/>
          </p:nvSpPr>
          <p:spPr>
            <a:xfrm rot="17933597">
              <a:off x="3211662" y="2404066"/>
              <a:ext cx="432048" cy="12241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18 Flecha derecha"/>
            <p:cNvSpPr/>
            <p:nvPr/>
          </p:nvSpPr>
          <p:spPr>
            <a:xfrm rot="14180577">
              <a:off x="5815015" y="2441913"/>
              <a:ext cx="432048" cy="12241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0111" y="2531262"/>
              <a:ext cx="721152" cy="8270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3216" y="2529983"/>
              <a:ext cx="721152" cy="8270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19 CuadroTexto"/>
            <p:cNvSpPr txBox="1"/>
            <p:nvPr/>
          </p:nvSpPr>
          <p:spPr>
            <a:xfrm>
              <a:off x="1772095" y="2159993"/>
              <a:ext cx="4956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419" b="1" dirty="0" smtClean="0"/>
                <a:t>KPI</a:t>
              </a:r>
              <a:endParaRPr lang="it-IT" b="1" dirty="0"/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7275967" y="2130968"/>
              <a:ext cx="4956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419" b="1" dirty="0" smtClean="0"/>
                <a:t>KPI</a:t>
              </a:r>
              <a:endParaRPr lang="it-IT" b="1" dirty="0"/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3617373" y="5045966"/>
              <a:ext cx="9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419" sz="1400" b="1" dirty="0" smtClean="0"/>
                <a:t>Planes o</a:t>
              </a:r>
            </a:p>
            <a:p>
              <a:pPr algn="ctr"/>
              <a:r>
                <a:rPr lang="es-419" sz="1400" b="1" dirty="0" smtClean="0"/>
                <a:t>Programas</a:t>
              </a:r>
              <a:endParaRPr lang="it-IT" sz="1400" b="1" dirty="0"/>
            </a:p>
          </p:txBody>
        </p:sp>
      </p:grpSp>
      <p:sp>
        <p:nvSpPr>
          <p:cNvPr id="26" name="25 CuadroTexto"/>
          <p:cNvSpPr txBox="1"/>
          <p:nvPr/>
        </p:nvSpPr>
        <p:spPr>
          <a:xfrm>
            <a:off x="1096834" y="353064"/>
            <a:ext cx="19030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 smtClean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</a:rPr>
              <a:t>Estrategia</a:t>
            </a:r>
          </a:p>
          <a:p>
            <a:r>
              <a:rPr lang="es-419" sz="2800" b="1" dirty="0" smtClean="0">
                <a:solidFill>
                  <a:schemeClr val="tx2">
                    <a:lumMod val="50000"/>
                  </a:schemeClr>
                </a:solidFill>
                <a:latin typeface="Baskerville Old Face" pitchFamily="18" charset="0"/>
              </a:rPr>
              <a:t>Empresarial</a:t>
            </a:r>
            <a:endParaRPr lang="it-IT" sz="2800" b="1" dirty="0">
              <a:solidFill>
                <a:schemeClr val="tx2">
                  <a:lumMod val="50000"/>
                </a:schemeClr>
              </a:solidFill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60516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933" y="4652885"/>
            <a:ext cx="2592571" cy="194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1576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901"/>
            <a:ext cx="9144000" cy="6855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5663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23614" cy="6851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687418"/>
            <a:ext cx="1296286" cy="972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16989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50"/>
            <a:ext cx="9144000" cy="686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687418"/>
            <a:ext cx="1296286" cy="972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32154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63</Words>
  <Application>Microsoft Office PowerPoint</Application>
  <PresentationFormat>Presentación en pantalla (4:3)</PresentationFormat>
  <Paragraphs>27</Paragraphs>
  <Slides>35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Pedro</dc:creator>
  <cp:lastModifiedBy>Pedro</cp:lastModifiedBy>
  <cp:revision>32</cp:revision>
  <dcterms:created xsi:type="dcterms:W3CDTF">2015-09-03T23:30:45Z</dcterms:created>
  <dcterms:modified xsi:type="dcterms:W3CDTF">2015-09-04T17:09:57Z</dcterms:modified>
</cp:coreProperties>
</file>